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6" r:id="rId2"/>
  </p:sldIdLst>
  <p:sldSz cx="42803763" cy="30275213"/>
  <p:notesSz cx="9239250" cy="119824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720" y="-72"/>
      </p:cViewPr>
      <p:guideLst>
        <p:guide orient="horz" pos="9535"/>
        <p:guide pos="134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der Notizen mittels Klicken bearbeiten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2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3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4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6639741B-2B14-4562-A09B-15B870E28072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593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5241960" y="11363400"/>
            <a:ext cx="3981600" cy="59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4840" tIns="57600" rIns="114840" bIns="57600" anchor="b"/>
          <a:lstStyle/>
          <a:p>
            <a:pPr algn="r">
              <a:lnSpc>
                <a:spcPct val="100000"/>
              </a:lnSpc>
            </a:pPr>
            <a:fld id="{CE57DF25-4C69-4108-A167-AE166EFB96E9}" type="slidenum"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1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1257480" y="5732640"/>
            <a:ext cx="6707160" cy="5334120"/>
          </a:xfrm>
          <a:prstGeom prst="rect">
            <a:avLst/>
          </a:prstGeom>
        </p:spPr>
        <p:txBody>
          <a:bodyPr lIns="114840" tIns="57600" rIns="114840" bIns="5760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2139840" y="7084080"/>
            <a:ext cx="3852252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2139840" y="16255440"/>
            <a:ext cx="3852252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2139840" y="7084080"/>
            <a:ext cx="1879884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21879000" y="7084080"/>
            <a:ext cx="1879884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21879000" y="16255440"/>
            <a:ext cx="1879884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2139840" y="16255440"/>
            <a:ext cx="1879884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2139840" y="7084080"/>
            <a:ext cx="38522520" cy="175586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2139840" y="7084080"/>
            <a:ext cx="38522520" cy="175586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Grafik 37"/>
          <p:cNvPicPr/>
          <p:nvPr/>
        </p:nvPicPr>
        <p:blipFill>
          <a:blip r:embed="rId2"/>
          <a:stretch/>
        </p:blipFill>
        <p:spPr>
          <a:xfrm>
            <a:off x="10397520" y="7084080"/>
            <a:ext cx="22006440" cy="17558640"/>
          </a:xfrm>
          <a:prstGeom prst="rect">
            <a:avLst/>
          </a:prstGeom>
          <a:ln>
            <a:noFill/>
          </a:ln>
        </p:spPr>
      </p:pic>
      <p:pic>
        <p:nvPicPr>
          <p:cNvPr id="39" name="Grafik 38"/>
          <p:cNvPicPr/>
          <p:nvPr/>
        </p:nvPicPr>
        <p:blipFill>
          <a:blip r:embed="rId2"/>
          <a:stretch/>
        </p:blipFill>
        <p:spPr>
          <a:xfrm>
            <a:off x="10397520" y="7084080"/>
            <a:ext cx="22006440" cy="17558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2139840" y="7084080"/>
            <a:ext cx="38522520" cy="17558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2139840" y="7084080"/>
            <a:ext cx="38522520" cy="175586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2139840" y="7084080"/>
            <a:ext cx="18798840" cy="175586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21879000" y="7084080"/>
            <a:ext cx="18798840" cy="175586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2139840" y="1207800"/>
            <a:ext cx="38522160" cy="2343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2139840" y="7084080"/>
            <a:ext cx="1879884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2139840" y="16255440"/>
            <a:ext cx="1879884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21879000" y="7084080"/>
            <a:ext cx="18798840" cy="175586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2139840" y="7084080"/>
            <a:ext cx="18798840" cy="175586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21879000" y="7084080"/>
            <a:ext cx="1879884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21879000" y="16255440"/>
            <a:ext cx="1879884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2139840" y="7084080"/>
            <a:ext cx="1879884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21879000" y="7084080"/>
            <a:ext cx="1879884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2139840" y="16255440"/>
            <a:ext cx="3852252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New picture"/>
          <p:cNvPicPr/>
          <p:nvPr/>
        </p:nvPicPr>
        <p:blipFill>
          <a:blip r:embed="rId14"/>
          <a:stretch/>
        </p:blipFill>
        <p:spPr>
          <a:xfrm rot="16200000">
            <a:off x="-10834920" y="14706720"/>
            <a:ext cx="12815280" cy="4786200"/>
          </a:xfrm>
          <a:prstGeom prst="rect">
            <a:avLst/>
          </a:prstGeom>
          <a:ln>
            <a:noFill/>
          </a:ln>
        </p:spPr>
      </p:pic>
      <p:pic>
        <p:nvPicPr>
          <p:cNvPr id="7" name="New picture"/>
          <p:cNvPicPr/>
          <p:nvPr/>
        </p:nvPicPr>
        <p:blipFill>
          <a:blip r:embed="rId14"/>
          <a:stretch/>
        </p:blipFill>
        <p:spPr>
          <a:xfrm rot="5400000">
            <a:off x="40824000" y="14705280"/>
            <a:ext cx="12815280" cy="4786200"/>
          </a:xfrm>
          <a:prstGeom prst="rect">
            <a:avLst/>
          </a:prstGeom>
          <a:ln>
            <a:noFill/>
          </a:ln>
        </p:spPr>
      </p:pic>
      <p:pic>
        <p:nvPicPr>
          <p:cNvPr id="2" name="New picture"/>
          <p:cNvPicPr/>
          <p:nvPr/>
        </p:nvPicPr>
        <p:blipFill>
          <a:blip r:embed="rId15"/>
          <a:stretch/>
        </p:blipFill>
        <p:spPr>
          <a:xfrm>
            <a:off x="4653000" y="30371760"/>
            <a:ext cx="33496200" cy="1389600"/>
          </a:xfrm>
          <a:prstGeom prst="rect">
            <a:avLst/>
          </a:prstGeom>
          <a:ln>
            <a:noFill/>
          </a:ln>
        </p:spPr>
      </p:pic>
      <p:sp>
        <p:nvSpPr>
          <p:cNvPr id="3" name="CustomShape 1"/>
          <p:cNvSpPr/>
          <p:nvPr/>
        </p:nvSpPr>
        <p:spPr>
          <a:xfrm>
            <a:off x="4653000" y="30885120"/>
            <a:ext cx="21040560" cy="1139040"/>
          </a:xfrm>
          <a:prstGeom prst="rect">
            <a:avLst/>
          </a:prstGeom>
          <a:noFill/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8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Arial"/>
              </a:rPr>
              <a:t>Template ID: multicolorgradients  Size: 42x36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body"/>
          </p:nvPr>
        </p:nvSpPr>
        <p:spPr>
          <a:xfrm>
            <a:off x="2139840" y="7084080"/>
            <a:ext cx="38522520" cy="175586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1370880" y="804600"/>
            <a:ext cx="40060440" cy="4137840"/>
          </a:xfrm>
          <a:prstGeom prst="rect">
            <a:avLst/>
          </a:prstGeom>
          <a:gradFill>
            <a:gsLst>
              <a:gs pos="0">
                <a:srgbClr val="006666"/>
              </a:gs>
              <a:gs pos="100000">
                <a:srgbClr val="00CCCC"/>
              </a:gs>
            </a:gsLst>
            <a:lin ang="0"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CustomShape 2"/>
          <p:cNvSpPr/>
          <p:nvPr/>
        </p:nvSpPr>
        <p:spPr>
          <a:xfrm>
            <a:off x="1382760" y="804600"/>
            <a:ext cx="40060440" cy="4137840"/>
          </a:xfrm>
          <a:prstGeom prst="rect">
            <a:avLst/>
          </a:prstGeom>
          <a:gradFill>
            <a:gsLst>
              <a:gs pos="0">
                <a:srgbClr val="006666"/>
              </a:gs>
              <a:gs pos="100000">
                <a:srgbClr val="00CCCC"/>
              </a:gs>
            </a:gsLst>
            <a:lin ang="0"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" name="CustomShape 3"/>
          <p:cNvSpPr/>
          <p:nvPr/>
        </p:nvSpPr>
        <p:spPr>
          <a:xfrm>
            <a:off x="6862680" y="1140480"/>
            <a:ext cx="28931400" cy="33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1200" tIns="30600" rIns="61200" bIns="30600" anchor="ctr"/>
          <a:lstStyle/>
          <a:p>
            <a:pPr algn="ctr"/>
            <a:r>
              <a:rPr lang="en-US" sz="72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SimSun"/>
              </a:rPr>
              <a:t>Sports Classification – Temporal vs. </a:t>
            </a:r>
            <a:r>
              <a:rPr lang="en-US" sz="7200" b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SimSun"/>
              </a:rPr>
              <a:t>Static</a:t>
            </a:r>
          </a:p>
          <a:p>
            <a:pPr algn="ctr"/>
            <a:r>
              <a:rPr lang="en-US" sz="5600" b="1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SimSun"/>
              </a:rPr>
              <a:t>HCI – Heidelberg University</a:t>
            </a:r>
            <a:endParaRPr lang="en-US" sz="5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56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SimSun"/>
              </a:rPr>
              <a:t>Dominique </a:t>
            </a:r>
            <a:r>
              <a:rPr lang="en-US" sz="5600" b="1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SimSun"/>
              </a:rPr>
              <a:t>Cheray</a:t>
            </a:r>
            <a:r>
              <a:rPr lang="en-US" sz="56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SimSun"/>
              </a:rPr>
              <a:t> &amp; Manuel </a:t>
            </a:r>
            <a:r>
              <a:rPr lang="en-US" sz="5600" b="1" strike="noStrike" spc="-1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SimSun"/>
              </a:rPr>
              <a:t>Krämer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CustomShape 4"/>
          <p:cNvSpPr/>
          <p:nvPr/>
        </p:nvSpPr>
        <p:spPr>
          <a:xfrm>
            <a:off x="1384560" y="5624280"/>
            <a:ext cx="10640520" cy="853920"/>
          </a:xfrm>
          <a:prstGeom prst="rect">
            <a:avLst/>
          </a:prstGeom>
          <a:gradFill>
            <a:gsLst>
              <a:gs pos="0">
                <a:srgbClr val="003333"/>
              </a:gs>
              <a:gs pos="100000">
                <a:srgbClr val="009999"/>
              </a:gs>
            </a:gsLst>
            <a:lin ang="0"/>
          </a:gra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SimSun"/>
              </a:rPr>
              <a:t>Motivation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CustomShape 5"/>
          <p:cNvSpPr/>
          <p:nvPr/>
        </p:nvSpPr>
        <p:spPr>
          <a:xfrm>
            <a:off x="13167720" y="6845690"/>
            <a:ext cx="16712280" cy="16330680"/>
          </a:xfrm>
          <a:prstGeom prst="rect">
            <a:avLst/>
          </a:prstGeom>
          <a:solidFill>
            <a:srgbClr val="FFFFFF"/>
          </a:solidFill>
          <a:ln w="572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182880"/>
          <a:lstStyle/>
          <a:p>
            <a:pPr>
              <a:lnSpc>
                <a:spcPct val="125000"/>
              </a:lnSpc>
            </a:pP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GoogLeNet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920" indent="-457200">
              <a:lnSpc>
                <a:spcPct val="125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27 layers deep network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920" indent="-457200">
              <a:lnSpc>
                <a:spcPct val="125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9 Inception modules → reduce the number of parameters,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/>
            </a:r>
            <a:b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</a:b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create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a deeper and wider topology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
</a:t>
            </a: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ResNet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920" indent="-457200">
              <a:lnSpc>
                <a:spcPct val="125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 34 layers deep network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920" indent="-457200">
              <a:lnSpc>
                <a:spcPct val="125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Skip connections over residual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/>
            </a:r>
            <a:b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</a:b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blocks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→ more gradient flows backwards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Training and Testing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920" indent="-457200">
              <a:lnSpc>
                <a:spcPct val="125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Softmax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 Loss as the classifier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920" indent="-457200">
              <a:lnSpc>
                <a:spcPct val="125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Trained for 200 Epochs using SGD with 0.9 Momentum, 0.001 Learning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Rate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and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a fixed Learning Rate schedule (decrease LR by 4% every 8 epochs)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920" indent="-457200">
              <a:lnSpc>
                <a:spcPct val="125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Split training images into training and validation set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920" indent="-457200">
              <a:lnSpc>
                <a:spcPct val="125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Performed data augmentation on the training images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920" indent="-457200">
              <a:lnSpc>
                <a:spcPct val="125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Final testing was done on the test images 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Class Activation </a:t>
            </a:r>
            <a:r>
              <a:rPr lang="en-US" sz="2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Mapping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Indicates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the discriminative image regions used by the CNN to identify that class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CustomShape 6"/>
          <p:cNvSpPr/>
          <p:nvPr/>
        </p:nvSpPr>
        <p:spPr>
          <a:xfrm>
            <a:off x="1370880" y="25061400"/>
            <a:ext cx="10652760" cy="4607280"/>
          </a:xfrm>
          <a:prstGeom prst="rect">
            <a:avLst/>
          </a:prstGeom>
          <a:solidFill>
            <a:srgbClr val="FFFFFF"/>
          </a:solidFill>
          <a:ln w="572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182880"/>
          <a:lstStyle/>
          <a:p>
            <a:pPr marL="343620" indent="-342900">
              <a:lnSpc>
                <a:spcPct val="120000"/>
              </a:lnSpc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1950" b="0" strike="noStrike" spc="-1" dirty="0" err="1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Andriluka</a:t>
            </a:r>
            <a:r>
              <a:rPr lang="en-US" sz="1950" b="0" strike="noStrike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, M., </a:t>
            </a:r>
            <a:r>
              <a:rPr lang="en-US" sz="1950" b="0" strike="noStrike" spc="-1" dirty="0" err="1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Pishchulin</a:t>
            </a:r>
            <a:r>
              <a:rPr lang="en-US" sz="1950" b="0" strike="noStrike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, L., </a:t>
            </a:r>
            <a:r>
              <a:rPr lang="en-US" sz="1950" b="0" strike="noStrike" spc="-1" dirty="0" err="1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Gehler</a:t>
            </a:r>
            <a:r>
              <a:rPr lang="en-US" sz="1950" b="0" strike="noStrike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, P. and Schiele, B., 2014. 2d human pose estimation: New benchmark and state of the art analysis. In Proceedings of the IEEE Conference on computer Vision and Pattern Recognition (pp. 3686-3693</a:t>
            </a:r>
            <a:r>
              <a:rPr lang="en-US" sz="1950" b="0" strike="noStrike" spc="-1" dirty="0" smtClean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).</a:t>
            </a:r>
          </a:p>
          <a:p>
            <a:pPr marL="343620" indent="-342900">
              <a:lnSpc>
                <a:spcPct val="120000"/>
              </a:lnSpc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1950" dirty="0">
                <a:latin typeface="Arial" panose="020B0604020202020204" pitchFamily="34" charset="0"/>
                <a:cs typeface="Arial" panose="020B0604020202020204" pitchFamily="34" charset="0"/>
              </a:rPr>
              <a:t>He, K., Zhang, X., Ren, S., &amp; Sun, J. (2016). Deep residual learning for image recognition. In </a:t>
            </a:r>
            <a:r>
              <a:rPr lang="en-US" sz="1950" i="1" dirty="0">
                <a:latin typeface="Arial" panose="020B0604020202020204" pitchFamily="34" charset="0"/>
                <a:cs typeface="Arial" panose="020B0604020202020204" pitchFamily="34" charset="0"/>
              </a:rPr>
              <a:t>Proceedings of the IEEE conference on computer vision and pattern recognition</a:t>
            </a:r>
            <a:r>
              <a:rPr lang="en-US" sz="1950" dirty="0">
                <a:latin typeface="Arial" panose="020B0604020202020204" pitchFamily="34" charset="0"/>
                <a:cs typeface="Arial" panose="020B0604020202020204" pitchFamily="34" charset="0"/>
              </a:rPr>
              <a:t> (pp. 770-778)</a:t>
            </a:r>
            <a:endParaRPr lang="en-US" sz="1950" b="0" strike="noStrike" spc="-1" dirty="0"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3620" indent="-342900">
              <a:lnSpc>
                <a:spcPct val="120000"/>
              </a:lnSpc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1950" b="0" strike="noStrike" spc="-1" dirty="0" err="1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Szegedy</a:t>
            </a:r>
            <a:r>
              <a:rPr lang="en-US" sz="1950" b="0" strike="noStrike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, C., Liu, W., </a:t>
            </a:r>
            <a:r>
              <a:rPr lang="en-US" sz="1950" b="0" strike="noStrike" spc="-1" dirty="0" err="1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Jia</a:t>
            </a:r>
            <a:r>
              <a:rPr lang="en-US" sz="1950" b="0" strike="noStrike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, Y., </a:t>
            </a:r>
            <a:r>
              <a:rPr lang="en-US" sz="1950" b="0" strike="noStrike" spc="-1" dirty="0" err="1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Sermanet</a:t>
            </a:r>
            <a:r>
              <a:rPr lang="en-US" sz="1950" b="0" strike="noStrike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, P., Reed, S., </a:t>
            </a:r>
            <a:r>
              <a:rPr lang="en-US" sz="1950" b="0" strike="noStrike" spc="-1" dirty="0" err="1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Anguelov</a:t>
            </a:r>
            <a:r>
              <a:rPr lang="en-US" sz="1950" b="0" strike="noStrike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, D., </a:t>
            </a:r>
            <a:r>
              <a:rPr lang="en-US" sz="1950" b="0" strike="noStrike" spc="-1" dirty="0" err="1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Erhan</a:t>
            </a:r>
            <a:r>
              <a:rPr lang="en-US" sz="1950" b="0" strike="noStrike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, D., </a:t>
            </a:r>
            <a:r>
              <a:rPr lang="en-US" sz="1950" b="0" strike="noStrike" spc="-1" dirty="0" err="1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Vanhoucke</a:t>
            </a:r>
            <a:r>
              <a:rPr lang="en-US" sz="1950" b="0" strike="noStrike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, V. and </a:t>
            </a:r>
            <a:r>
              <a:rPr lang="en-US" sz="1950" b="0" strike="noStrike" spc="-1" dirty="0" err="1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Rabinovich</a:t>
            </a:r>
            <a:r>
              <a:rPr lang="en-US" sz="1950" b="0" strike="noStrike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, A., 2015. Going deeper with convolutions. In Proceedings of the IEEE conference on computer vision and pattern recognition (pp. 1-9).</a:t>
            </a:r>
            <a:endParaRPr lang="en-US" sz="1950" b="0" strike="noStrike" spc="-1" dirty="0"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3620" indent="-342900">
              <a:lnSpc>
                <a:spcPct val="120000"/>
              </a:lnSpc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1950" b="0" strike="noStrike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Zhou, B., Khosla, A., </a:t>
            </a:r>
            <a:r>
              <a:rPr lang="en-US" sz="1950" b="0" strike="noStrike" spc="-1" dirty="0" err="1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Lapedriza</a:t>
            </a:r>
            <a:r>
              <a:rPr lang="en-US" sz="1950" b="0" strike="noStrike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, A., Oliva, A. and </a:t>
            </a:r>
            <a:r>
              <a:rPr lang="en-US" sz="1950" b="0" strike="noStrike" spc="-1" dirty="0" err="1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Torralba</a:t>
            </a:r>
            <a:r>
              <a:rPr lang="en-US" sz="1950" b="0" strike="noStrike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, A., 2016. Learning deep features for discriminative localization. In Proceedings of the IEEE Conference on Computer Vision and Pattern Recognition (pp. 2921-2929).</a:t>
            </a:r>
            <a:endParaRPr lang="en-US" sz="1950" b="0" strike="noStrike" spc="-1" dirty="0"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CustomShape 7"/>
          <p:cNvSpPr/>
          <p:nvPr/>
        </p:nvSpPr>
        <p:spPr>
          <a:xfrm>
            <a:off x="30960000" y="21055475"/>
            <a:ext cx="10577160" cy="8443440"/>
          </a:xfrm>
          <a:prstGeom prst="rect">
            <a:avLst/>
          </a:prstGeom>
          <a:noFill/>
          <a:ln w="572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182880"/>
          <a:lstStyle/>
          <a:p>
            <a:pPr>
              <a:lnSpc>
                <a:spcPct val="125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Temporal Analysis with SVM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52" name="CustomShape 8"/>
          <p:cNvSpPr/>
          <p:nvPr/>
        </p:nvSpPr>
        <p:spPr>
          <a:xfrm>
            <a:off x="1384560" y="23769000"/>
            <a:ext cx="10652760" cy="853920"/>
          </a:xfrm>
          <a:prstGeom prst="rect">
            <a:avLst/>
          </a:prstGeom>
          <a:gradFill>
            <a:gsLst>
              <a:gs pos="0">
                <a:srgbClr val="003333"/>
              </a:gs>
              <a:gs pos="100000">
                <a:srgbClr val="009999"/>
              </a:gs>
            </a:gsLst>
            <a:lin ang="0"/>
          </a:gra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SimSun"/>
              </a:rPr>
              <a:t>References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CustomShape 9"/>
          <p:cNvSpPr/>
          <p:nvPr/>
        </p:nvSpPr>
        <p:spPr>
          <a:xfrm>
            <a:off x="13083480" y="5624280"/>
            <a:ext cx="16818840" cy="853920"/>
          </a:xfrm>
          <a:prstGeom prst="rect">
            <a:avLst/>
          </a:prstGeom>
          <a:gradFill>
            <a:gsLst>
              <a:gs pos="0">
                <a:srgbClr val="003333"/>
              </a:gs>
              <a:gs pos="100000">
                <a:srgbClr val="009999"/>
              </a:gs>
            </a:gsLst>
            <a:lin ang="0"/>
          </a:gra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SimSun"/>
              </a:rPr>
              <a:t>Materials and Methods               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CustomShape 10"/>
          <p:cNvSpPr/>
          <p:nvPr/>
        </p:nvSpPr>
        <p:spPr>
          <a:xfrm>
            <a:off x="30960000" y="5624280"/>
            <a:ext cx="10483200" cy="848160"/>
          </a:xfrm>
          <a:prstGeom prst="rect">
            <a:avLst/>
          </a:prstGeom>
          <a:gradFill>
            <a:gsLst>
              <a:gs pos="0">
                <a:srgbClr val="003333"/>
              </a:gs>
              <a:gs pos="100000">
                <a:srgbClr val="009999"/>
              </a:gs>
            </a:gsLst>
            <a:lin ang="0"/>
          </a:gra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SimSun"/>
              </a:rPr>
              <a:t>Results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55" name="Table 11"/>
          <p:cNvGraphicFramePr/>
          <p:nvPr>
            <p:extLst>
              <p:ext uri="{D42A27DB-BD31-4B8C-83A1-F6EECF244321}">
                <p14:modId xmlns:p14="http://schemas.microsoft.com/office/powerpoint/2010/main" val="2206625321"/>
              </p:ext>
            </p:extLst>
          </p:nvPr>
        </p:nvGraphicFramePr>
        <p:xfrm>
          <a:off x="31216860" y="21994955"/>
          <a:ext cx="9969480" cy="1829520"/>
        </p:xfrm>
        <a:graphic>
          <a:graphicData uri="http://schemas.openxmlformats.org/drawingml/2006/table">
            <a:tbl>
              <a:tblPr/>
              <a:tblGrid>
                <a:gridCol w="33231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3231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2316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Training Accuracy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Testing accuracy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3 frames with spacing 5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77.6%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47.4%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5 frames with spacing 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88.9%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48.4%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7 frames with spacing 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95.2%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52.6%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6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9 frames with spacing 4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97.3%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50.3%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56" name="Grafik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3290" y="23904720"/>
            <a:ext cx="5608710" cy="3649140"/>
          </a:xfrm>
          <a:prstGeom prst="rect">
            <a:avLst/>
          </a:prstGeom>
          <a:ln>
            <a:noFill/>
          </a:ln>
        </p:spPr>
      </p:pic>
      <p:sp>
        <p:nvSpPr>
          <p:cNvPr id="57" name="CustomShape 12"/>
          <p:cNvSpPr/>
          <p:nvPr/>
        </p:nvSpPr>
        <p:spPr>
          <a:xfrm>
            <a:off x="30960000" y="28110240"/>
            <a:ext cx="10577160" cy="155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8280" indent="-4572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The accuracy is increasing with more temporal information</a:t>
            </a:r>
          </a:p>
          <a:p>
            <a:pPr marL="458280" indent="-4572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Too many frames could involve a cut in the video</a:t>
            </a:r>
          </a:p>
          <a:p>
            <a:pPr marL="1080">
              <a:lnSpc>
                <a:spcPct val="100000"/>
              </a:lnSpc>
              <a:buClr>
                <a:srgbClr val="000000"/>
              </a:buClr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	 Worse testing accuracy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8" name="Grafik 3"/>
          <p:cNvPicPr/>
          <p:nvPr/>
        </p:nvPicPr>
        <p:blipFill>
          <a:blip r:embed="rId4"/>
          <a:stretch/>
        </p:blipFill>
        <p:spPr>
          <a:xfrm>
            <a:off x="22008240" y="23895359"/>
            <a:ext cx="7871760" cy="5575253"/>
          </a:xfrm>
          <a:prstGeom prst="rect">
            <a:avLst/>
          </a:prstGeom>
          <a:ln>
            <a:noFill/>
          </a:ln>
        </p:spPr>
      </p:pic>
      <p:sp>
        <p:nvSpPr>
          <p:cNvPr id="59" name="CustomShape 13"/>
          <p:cNvSpPr/>
          <p:nvPr/>
        </p:nvSpPr>
        <p:spPr>
          <a:xfrm>
            <a:off x="13032720" y="23895360"/>
            <a:ext cx="9201240" cy="467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25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Temporal Analysis with </a:t>
            </a:r>
            <a:r>
              <a:rPr lang="en-US" sz="2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SVM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We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use 3, 5, 7 or 9 successive frames with a distance of 5 frames (For 9 frames, 4 frames distance is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used)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Every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frame gets processed through the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GoogLeNet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until the last hidden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layer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The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output is a feature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vector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All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of them get concatenated and the final array is one instance for the SVM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CustomShape 14"/>
          <p:cNvSpPr/>
          <p:nvPr/>
        </p:nvSpPr>
        <p:spPr>
          <a:xfrm>
            <a:off x="23688000" y="6920100"/>
            <a:ext cx="5760000" cy="32022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algn="ctr">
              <a:lnSpc>
                <a:spcPct val="100000"/>
              </a:lnSpc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Inception 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module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CustomShape 15"/>
          <p:cNvSpPr/>
          <p:nvPr/>
        </p:nvSpPr>
        <p:spPr>
          <a:xfrm>
            <a:off x="15552000" y="17496000"/>
            <a:ext cx="11087640" cy="496764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Class 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Activation Mapping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CustomShape 16"/>
          <p:cNvSpPr/>
          <p:nvPr/>
        </p:nvSpPr>
        <p:spPr>
          <a:xfrm>
            <a:off x="30878640" y="6845690"/>
            <a:ext cx="10564560" cy="8254080"/>
          </a:xfrm>
          <a:prstGeom prst="rect">
            <a:avLst/>
          </a:prstGeom>
          <a:solidFill>
            <a:srgbClr val="FFFFFF"/>
          </a:solidFill>
          <a:ln w="572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182880"/>
          <a:lstStyle/>
          <a:p>
            <a:pPr>
              <a:lnSpc>
                <a:spcPct val="120000"/>
              </a:lnSpc>
            </a:pPr>
            <a:r>
              <a:rPr lang="en-US" sz="2800" b="1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Classification with the </a:t>
            </a:r>
            <a:r>
              <a:rPr lang="en-US" sz="2800" b="1" strike="noStrike" spc="-1" dirty="0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Networks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b="0" strike="noStrike" spc="-1" dirty="0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Accuracy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40">
              <a:lnSpc>
                <a:spcPct val="120000"/>
              </a:lnSpc>
              <a:buClr>
                <a:srgbClr val="404040"/>
              </a:buClr>
            </a:pPr>
            <a:r>
              <a:rPr lang="en-US" sz="2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
</a:t>
            </a:r>
          </a:p>
          <a:p>
            <a:pPr marL="1440">
              <a:lnSpc>
                <a:spcPct val="120000"/>
              </a:lnSpc>
              <a:buClr>
                <a:srgbClr val="404040"/>
              </a:buClr>
            </a:pPr>
            <a:r>
              <a:rPr lang="en-US" sz="2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
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8640" indent="-457200">
              <a:lnSpc>
                <a:spcPct val="120000"/>
              </a:lnSpc>
              <a:buClr>
                <a:srgbClr val="40404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 smtClean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Class </a:t>
            </a: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Activation Mapping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CustomShape 17"/>
          <p:cNvSpPr/>
          <p:nvPr/>
        </p:nvSpPr>
        <p:spPr>
          <a:xfrm>
            <a:off x="1370880" y="6920100"/>
            <a:ext cx="10652760" cy="4278596"/>
          </a:xfrm>
          <a:prstGeom prst="rect">
            <a:avLst/>
          </a:prstGeom>
          <a:solidFill>
            <a:srgbClr val="FFFFFF"/>
          </a:solidFill>
          <a:ln w="572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182880"/>
          <a:lstStyle/>
          <a:p>
            <a:pPr marL="458640" indent="-457200">
              <a:lnSpc>
                <a:spcPct val="120000"/>
              </a:lnSpc>
              <a:buClr>
                <a:srgbClr val="40404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Classification is an important task in searching and summarization  </a:t>
            </a:r>
            <a:endParaRPr lang="en-US" sz="2800" b="0" strike="noStrike" spc="-1" dirty="0"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8640" indent="-457200">
              <a:lnSpc>
                <a:spcPct val="120000"/>
              </a:lnSpc>
              <a:buClr>
                <a:srgbClr val="40404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Most classification tasks don’t include sports → How do common networks perform on this task?</a:t>
            </a:r>
            <a:endParaRPr lang="en-US" sz="2800" b="0" strike="noStrike" spc="-1" dirty="0"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8640" indent="-457200">
              <a:lnSpc>
                <a:spcPct val="120000"/>
              </a:lnSpc>
              <a:buClr>
                <a:srgbClr val="40404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What are the networks looking at?</a:t>
            </a:r>
            <a:endParaRPr lang="en-US" sz="2800" b="0" strike="noStrike" spc="-1" dirty="0"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8640" indent="-457200">
              <a:lnSpc>
                <a:spcPct val="120000"/>
              </a:lnSpc>
              <a:buClr>
                <a:srgbClr val="40404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Sport contains lots of movements → Is temporal information important for classification?</a:t>
            </a:r>
            <a:endParaRPr lang="en-US" sz="2800" b="0" strike="noStrike" spc="-1" dirty="0"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CustomShape 18"/>
          <p:cNvSpPr/>
          <p:nvPr/>
        </p:nvSpPr>
        <p:spPr>
          <a:xfrm>
            <a:off x="1384560" y="11712870"/>
            <a:ext cx="10652760" cy="853920"/>
          </a:xfrm>
          <a:prstGeom prst="rect">
            <a:avLst/>
          </a:prstGeom>
          <a:gradFill>
            <a:gsLst>
              <a:gs pos="0">
                <a:srgbClr val="003333"/>
              </a:gs>
              <a:gs pos="100000">
                <a:srgbClr val="009999"/>
              </a:gs>
            </a:gsLst>
            <a:lin ang="0"/>
          </a:gra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SimSun"/>
              </a:rPr>
              <a:t>Data Set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CustomShape 19"/>
          <p:cNvSpPr/>
          <p:nvPr/>
        </p:nvSpPr>
        <p:spPr>
          <a:xfrm>
            <a:off x="1384560" y="13160900"/>
            <a:ext cx="10652760" cy="78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920" indent="-457200">
              <a:lnSpc>
                <a:spcPct val="125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Subset of MPII Human Pose Dataset → 10 sports: Basketball, Horseback riding, Martial Arts, Paddleball, Rock climbing, Rope skipping, Skateboarding, Softball, Tennis, Golf</a:t>
            </a:r>
            <a:endParaRPr lang="en-US" sz="2800" b="0" strike="noStrike" spc="-1" dirty="0"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920" indent="-457200">
              <a:lnSpc>
                <a:spcPct val="125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1576 images total, 1266 training images, 310 test images</a:t>
            </a:r>
            <a:endParaRPr lang="en-US" sz="2800" b="0" strike="noStrike" spc="-1" dirty="0"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</a:pP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6" name="Grafik 2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100" y="16160535"/>
            <a:ext cx="8081680" cy="5874480"/>
          </a:xfrm>
          <a:prstGeom prst="rect">
            <a:avLst/>
          </a:prstGeom>
          <a:ln>
            <a:noFill/>
          </a:ln>
        </p:spPr>
      </p:pic>
      <p:pic>
        <p:nvPicPr>
          <p:cNvPr id="67" name="Grafik 66"/>
          <p:cNvPicPr/>
          <p:nvPr/>
        </p:nvPicPr>
        <p:blipFill>
          <a:blip r:embed="rId8"/>
          <a:stretch/>
        </p:blipFill>
        <p:spPr>
          <a:xfrm>
            <a:off x="33489000" y="7724070"/>
            <a:ext cx="5318640" cy="3988800"/>
          </a:xfrm>
          <a:prstGeom prst="rect">
            <a:avLst/>
          </a:prstGeom>
          <a:ln>
            <a:noFill/>
          </a:ln>
        </p:spPr>
      </p:pic>
      <p:graphicFrame>
        <p:nvGraphicFramePr>
          <p:cNvPr id="70" name="Table 22"/>
          <p:cNvGraphicFramePr/>
          <p:nvPr>
            <p:extLst>
              <p:ext uri="{D42A27DB-BD31-4B8C-83A1-F6EECF244321}">
                <p14:modId xmlns:p14="http://schemas.microsoft.com/office/powerpoint/2010/main" val="3864061114"/>
              </p:ext>
            </p:extLst>
          </p:nvPr>
        </p:nvGraphicFramePr>
        <p:xfrm>
          <a:off x="30979320" y="11984595"/>
          <a:ext cx="9981000" cy="786240"/>
        </p:xfrm>
        <a:graphic>
          <a:graphicData uri="http://schemas.openxmlformats.org/drawingml/2006/table">
            <a:tbl>
              <a:tblPr/>
              <a:tblGrid>
                <a:gridCol w="33267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326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274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784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 dirty="0" err="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GoogLeNet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ResNet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0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Testing Accuracy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82.3%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76.1%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1" name="TextShape 23"/>
          <p:cNvSpPr txBox="1"/>
          <p:nvPr/>
        </p:nvSpPr>
        <p:spPr>
          <a:xfrm>
            <a:off x="33912000" y="13832194"/>
            <a:ext cx="5040000" cy="276336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txBody>
          <a:bodyPr lIns="90000" tIns="45000" rIns="90000" bIns="45000" anchor="ctr"/>
          <a:lstStyle/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 CAM examples for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GoogLeNet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TextShape 24"/>
          <p:cNvSpPr txBox="1"/>
          <p:nvPr/>
        </p:nvSpPr>
        <p:spPr>
          <a:xfrm>
            <a:off x="33876000" y="17298994"/>
            <a:ext cx="5112000" cy="2816640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txBody>
          <a:bodyPr lIns="90000" tIns="45000" rIns="90000" bIns="45000" anchor="ctr"/>
          <a:lstStyle/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 CAM examples for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ResNet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TextShape 25"/>
          <p:cNvSpPr txBox="1"/>
          <p:nvPr/>
        </p:nvSpPr>
        <p:spPr>
          <a:xfrm>
            <a:off x="20810160" y="9576000"/>
            <a:ext cx="3885840" cy="2323800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txBody>
          <a:bodyPr lIns="90000" tIns="45000" rIns="90000" bIns="45000" anchor="ctr"/>
          <a:lstStyle/>
          <a:p>
            <a:pPr algn="ctr"/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Residual block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xmlns="" id="{5C7055FC-6DB6-4195-B683-C9AC23752DA5}"/>
              </a:ext>
            </a:extLst>
          </p:cNvPr>
          <p:cNvSpPr txBox="1"/>
          <p:nvPr/>
        </p:nvSpPr>
        <p:spPr>
          <a:xfrm>
            <a:off x="3956064" y="22509605"/>
            <a:ext cx="5509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Samples of the dataset – one row is one class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498</Words>
  <Application>Microsoft Office PowerPoint</Application>
  <PresentationFormat>Benutzerdefiniert</PresentationFormat>
  <Paragraphs>167</Paragraphs>
  <Slides>1</Slides>
  <Notes>1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2" baseType="lpstr">
      <vt:lpstr>Office Theme</vt:lpstr>
      <vt:lpstr>PowerPoint-Präsentation</vt:lpstr>
    </vt:vector>
  </TitlesOfParts>
  <Company>Graphicsland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 for a scientific poster</dc:title>
  <dc:subject>Free Poster Presentation Example</dc:subject>
  <dc:creator>Graphicsland/MakeSigns.com</dc:creator>
  <cp:keywords>scientific research template custom poster presentation symposium printing PowerPoint create design example sample download</cp:keywords>
  <dc:description>This is a free template from MakeSigns.com to help you create the perfect scientific poster.</dc:description>
  <cp:lastModifiedBy>Domi</cp:lastModifiedBy>
  <cp:revision>180</cp:revision>
  <cp:lastPrinted>2000-08-03T00:31:24Z</cp:lastPrinted>
  <dcterms:modified xsi:type="dcterms:W3CDTF">2018-07-23T09:22:25Z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Graphicsland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Benutzerdefiniert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</vt:i4>
  </property>
  <property fmtid="{D5CDD505-2E9C-101B-9397-08002B2CF9AE}" pid="13" name="category">
    <vt:lpwstr>research posters template</vt:lpwstr>
  </property>
</Properties>
</file>